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56" r:id="rId2"/>
    <p:sldId id="257" r:id="rId3"/>
    <p:sldId id="258" r:id="rId4"/>
    <p:sldId id="272" r:id="rId5"/>
    <p:sldId id="267" r:id="rId6"/>
    <p:sldId id="268" r:id="rId7"/>
    <p:sldId id="269" r:id="rId8"/>
    <p:sldId id="270" r:id="rId9"/>
    <p:sldId id="271" r:id="rId10"/>
    <p:sldId id="273" r:id="rId11"/>
    <p:sldId id="274" r:id="rId12"/>
    <p:sldId id="266" r:id="rId13"/>
  </p:sldIdLst>
  <p:sldSz cx="9144000" cy="5143500" type="screen16x9"/>
  <p:notesSz cx="6858000" cy="9144000"/>
  <p:embeddedFontLst>
    <p:embeddedFont>
      <p:font typeface="Google Sans" panose="020B0604020202020204" charset="0"/>
      <p:regular r:id="rId15"/>
      <p:bold r:id="rId16"/>
      <p:italic r:id="rId17"/>
      <p:boldItalic r:id="rId18"/>
    </p:embeddedFont>
    <p:embeddedFont>
      <p:font typeface="Google Sans Medium" panose="020B0604020202020204" charset="0"/>
      <p:regular r:id="rId19"/>
      <p:bold r:id="rId20"/>
      <p:italic r:id="rId21"/>
      <p:boldItalic r:id="rId22"/>
    </p:embeddedFont>
    <p:embeddedFont>
      <p:font typeface="Google Sans SemiBold"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8" autoAdjust="0"/>
    <p:restoredTop sz="94660"/>
  </p:normalViewPr>
  <p:slideViewPr>
    <p:cSldViewPr snapToGrid="0">
      <p:cViewPr varScale="1">
        <p:scale>
          <a:sx n="93" d="100"/>
          <a:sy n="93" d="100"/>
        </p:scale>
        <p:origin x="414"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2b7494c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2b7494c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c190bc4ce7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2c190bc4ce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2b7494ca5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2b7494ca5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7ecc86c28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7ecc86c28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818a84d1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818a84d1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955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818a84d1e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818a84d1e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6669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818a84d1e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818a84d1e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21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818a84d1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818a84d1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429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818a84d1e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818a84d1e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310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TITLE_AND_BODY_1">
    <p:spTree>
      <p:nvGrpSpPr>
        <p:cNvPr id="1"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321069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55" name="Google Shape;55;p14" title="hackathon 5.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56" name="Google Shape;56;p14"/>
          <p:cNvSpPr txBox="1"/>
          <p:nvPr/>
        </p:nvSpPr>
        <p:spPr>
          <a:xfrm>
            <a:off x="294675" y="3086473"/>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700" dirty="0">
                <a:solidFill>
                  <a:srgbClr val="202729"/>
                </a:solidFill>
                <a:latin typeface="Google Sans SemiBold"/>
                <a:ea typeface="Google Sans SemiBold"/>
                <a:cs typeface="Google Sans SemiBold"/>
                <a:sym typeface="Google Sans SemiBold"/>
              </a:rPr>
              <a:t>Team Name : Cognitive Codex</a:t>
            </a:r>
            <a:endParaRPr sz="1700" dirty="0">
              <a:solidFill>
                <a:srgbClr val="202729"/>
              </a:solidFill>
              <a:latin typeface="Google Sans SemiBold"/>
              <a:ea typeface="Google Sans SemiBold"/>
              <a:cs typeface="Google Sans SemiBold"/>
              <a:sym typeface="Google Sans SemiBold"/>
            </a:endParaRPr>
          </a:p>
        </p:txBody>
      </p:sp>
      <p:sp>
        <p:nvSpPr>
          <p:cNvPr id="57" name="Google Shape;57;p14"/>
          <p:cNvSpPr txBox="1"/>
          <p:nvPr/>
        </p:nvSpPr>
        <p:spPr>
          <a:xfrm>
            <a:off x="328730" y="4036310"/>
            <a:ext cx="8520600" cy="408600"/>
          </a:xfrm>
          <a:prstGeom prst="rect">
            <a:avLst/>
          </a:prstGeom>
          <a:noFill/>
          <a:ln>
            <a:noFill/>
          </a:ln>
        </p:spPr>
        <p:txBody>
          <a:bodyPr spcFirstLastPara="1" wrap="square" lIns="91425" tIns="91425" rIns="91425" bIns="91425" anchor="t" anchorCtr="0">
            <a:normAutofit/>
          </a:bodyPr>
          <a:lstStyle/>
          <a:p>
            <a:pPr marL="0" lvl="0" indent="0" algn="l" rtl="0">
              <a:lnSpc>
                <a:spcPct val="70000"/>
              </a:lnSpc>
              <a:spcBef>
                <a:spcPts val="0"/>
              </a:spcBef>
              <a:spcAft>
                <a:spcPts val="0"/>
              </a:spcAft>
              <a:buNone/>
            </a:pPr>
            <a:r>
              <a:rPr lang="en-GB" sz="1700" dirty="0">
                <a:solidFill>
                  <a:srgbClr val="202729"/>
                </a:solidFill>
                <a:latin typeface="Google Sans SemiBold"/>
                <a:ea typeface="Google Sans SemiBold"/>
                <a:cs typeface="Google Sans SemiBold"/>
                <a:sym typeface="Google Sans SemiBold"/>
              </a:rPr>
              <a:t>Problem Statement : AI analyst for startup evaluation</a:t>
            </a:r>
            <a:endParaRPr sz="1700" dirty="0">
              <a:solidFill>
                <a:srgbClr val="202729"/>
              </a:solidFill>
              <a:latin typeface="Google Sans SemiBold"/>
              <a:ea typeface="Google Sans SemiBold"/>
              <a:cs typeface="Google Sans SemiBold"/>
              <a:sym typeface="Google Sans SemiBold"/>
            </a:endParaRPr>
          </a:p>
        </p:txBody>
      </p:sp>
      <p:sp>
        <p:nvSpPr>
          <p:cNvPr id="58" name="Google Shape;58;p14"/>
          <p:cNvSpPr txBox="1"/>
          <p:nvPr/>
        </p:nvSpPr>
        <p:spPr>
          <a:xfrm>
            <a:off x="310163" y="3561233"/>
            <a:ext cx="8520600" cy="443700"/>
          </a:xfrm>
          <a:prstGeom prst="rect">
            <a:avLst/>
          </a:prstGeom>
          <a:noFill/>
          <a:ln>
            <a:noFill/>
          </a:ln>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700" dirty="0">
                <a:solidFill>
                  <a:srgbClr val="202729"/>
                </a:solidFill>
                <a:latin typeface="Google Sans SemiBold"/>
                <a:ea typeface="Google Sans SemiBold"/>
                <a:cs typeface="Google Sans SemiBold"/>
                <a:sym typeface="Google Sans SemiBold"/>
              </a:rPr>
              <a:t>Team Leader Name : Aswini Kumar Sahu</a:t>
            </a:r>
            <a:endParaRPr sz="1700" dirty="0">
              <a:solidFill>
                <a:srgbClr val="202729"/>
              </a:solidFill>
              <a:latin typeface="Google Sans SemiBold"/>
              <a:ea typeface="Google Sans SemiBold"/>
              <a:cs typeface="Google Sans SemiBold"/>
              <a:sym typeface="Google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4"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128" name="Google Shape;128;p24"/>
          <p:cNvSpPr txBox="1"/>
          <p:nvPr/>
        </p:nvSpPr>
        <p:spPr>
          <a:xfrm>
            <a:off x="311700" y="840550"/>
            <a:ext cx="8520600" cy="40419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600"/>
              <a:buFont typeface="Arial"/>
              <a:buNone/>
            </a:pPr>
            <a:r>
              <a:rPr lang="en-GB" sz="1800" b="1" i="0" u="none" strike="noStrike" cap="none" dirty="0">
                <a:solidFill>
                  <a:schemeClr val="dk1"/>
                </a:solidFill>
                <a:latin typeface="Google Sans Medium" panose="020B0604020202020204" charset="0"/>
                <a:ea typeface="Google Sans Medium" panose="020B0604020202020204" charset="0"/>
                <a:cs typeface="Google Sans Medium" panose="020B0604020202020204" charset="0"/>
                <a:sym typeface="Arial"/>
              </a:rPr>
              <a:t>Process flow diagram or Use-case diagram</a:t>
            </a:r>
            <a:endParaRPr sz="1800" b="1" i="0" u="none" strike="noStrike" cap="none" dirty="0">
              <a:solidFill>
                <a:schemeClr val="dk2"/>
              </a:solidFill>
              <a:latin typeface="Google Sans Medium" panose="020B0604020202020204" charset="0"/>
              <a:ea typeface="Google Sans Medium" panose="020B0604020202020204" charset="0"/>
              <a:cs typeface="Google Sans Medium" panose="020B0604020202020204" charset="0"/>
              <a:sym typeface="Arial"/>
            </a:endParaRPr>
          </a:p>
          <a:p>
            <a:pPr marL="0" marR="0" lvl="0" indent="0" algn="l" rtl="0">
              <a:lnSpc>
                <a:spcPct val="115000"/>
              </a:lnSpc>
              <a:spcBef>
                <a:spcPts val="1200"/>
              </a:spcBef>
              <a:spcAft>
                <a:spcPts val="1200"/>
              </a:spcAft>
              <a:buClr>
                <a:srgbClr val="000000"/>
              </a:buClr>
              <a:buSzPts val="1600"/>
              <a:buFont typeface="Arial"/>
              <a:buNone/>
            </a:pPr>
            <a:endParaRPr sz="1600" b="0" i="0" u="none" strike="noStrike" cap="none" dirty="0">
              <a:solidFill>
                <a:schemeClr val="dk1"/>
              </a:solidFill>
              <a:latin typeface="Arial"/>
              <a:ea typeface="Arial"/>
              <a:cs typeface="Arial"/>
              <a:sym typeface="Arial"/>
            </a:endParaRPr>
          </a:p>
        </p:txBody>
      </p:sp>
      <p:pic>
        <p:nvPicPr>
          <p:cNvPr id="129" name="Google Shape;129;p24"/>
          <p:cNvPicPr preferRelativeResize="0"/>
          <p:nvPr/>
        </p:nvPicPr>
        <p:blipFill>
          <a:blip r:embed="rId4">
            <a:alphaModFix/>
          </a:blip>
          <a:stretch>
            <a:fillRect/>
          </a:stretch>
        </p:blipFill>
        <p:spPr>
          <a:xfrm>
            <a:off x="366525" y="1438275"/>
            <a:ext cx="2433824" cy="3152776"/>
          </a:xfrm>
          <a:prstGeom prst="rect">
            <a:avLst/>
          </a:prstGeom>
          <a:noFill/>
          <a:ln>
            <a:noFill/>
          </a:ln>
        </p:spPr>
      </p:pic>
      <p:pic>
        <p:nvPicPr>
          <p:cNvPr id="130" name="Google Shape;130;p24"/>
          <p:cNvPicPr preferRelativeResize="0"/>
          <p:nvPr/>
        </p:nvPicPr>
        <p:blipFill>
          <a:blip r:embed="rId5">
            <a:alphaModFix/>
          </a:blip>
          <a:stretch>
            <a:fillRect/>
          </a:stretch>
        </p:blipFill>
        <p:spPr>
          <a:xfrm>
            <a:off x="3023600" y="1438275"/>
            <a:ext cx="2887249" cy="3152776"/>
          </a:xfrm>
          <a:prstGeom prst="rect">
            <a:avLst/>
          </a:prstGeom>
          <a:noFill/>
          <a:ln>
            <a:noFill/>
          </a:ln>
        </p:spPr>
      </p:pic>
      <p:pic>
        <p:nvPicPr>
          <p:cNvPr id="131" name="Google Shape;131;p24" title="stage 3.jpg"/>
          <p:cNvPicPr preferRelativeResize="0"/>
          <p:nvPr/>
        </p:nvPicPr>
        <p:blipFill>
          <a:blip r:embed="rId6">
            <a:alphaModFix/>
          </a:blip>
          <a:stretch>
            <a:fillRect/>
          </a:stretch>
        </p:blipFill>
        <p:spPr>
          <a:xfrm>
            <a:off x="6134100" y="1438275"/>
            <a:ext cx="2529075" cy="3286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6"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143" name="Google Shape;143;p26"/>
          <p:cNvSpPr txBox="1"/>
          <p:nvPr/>
        </p:nvSpPr>
        <p:spPr>
          <a:xfrm>
            <a:off x="311700" y="746400"/>
            <a:ext cx="8520600" cy="40419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600"/>
              <a:buFont typeface="Arial"/>
              <a:buNone/>
            </a:pPr>
            <a:r>
              <a:rPr lang="en-GB" sz="1800" b="1" i="0" u="none" strike="noStrike" cap="none" dirty="0">
                <a:solidFill>
                  <a:schemeClr val="dk1"/>
                </a:solidFill>
                <a:latin typeface="Google Sans Medium" panose="020B0604020202020204" charset="0"/>
                <a:ea typeface="Google Sans Medium" panose="020B0604020202020204" charset="0"/>
                <a:cs typeface="Google Sans Medium" panose="020B0604020202020204" charset="0"/>
                <a:sym typeface="Arial"/>
              </a:rPr>
              <a:t>Architecture of the proposed solution:</a:t>
            </a:r>
            <a:endParaRPr sz="1800" b="1" i="0" u="none" strike="noStrike" cap="none" dirty="0">
              <a:solidFill>
                <a:schemeClr val="dk1"/>
              </a:solidFill>
              <a:latin typeface="Google Sans Medium" panose="020B0604020202020204" charset="0"/>
              <a:ea typeface="Google Sans Medium" panose="020B0604020202020204" charset="0"/>
              <a:cs typeface="Google Sans Medium" panose="020B0604020202020204" charset="0"/>
              <a:sym typeface="Arial"/>
            </a:endParaRPr>
          </a:p>
          <a:p>
            <a:pPr marL="457200" marR="0" lvl="0" indent="-298450" algn="l" rtl="0">
              <a:lnSpc>
                <a:spcPct val="115000"/>
              </a:lnSpc>
              <a:spcBef>
                <a:spcPts val="1200"/>
              </a:spcBef>
              <a:spcAft>
                <a:spcPts val="0"/>
              </a:spcAft>
              <a:buClr>
                <a:schemeClr val="dk1"/>
              </a:buClr>
              <a:buSzPts val="1100"/>
              <a:buChar char="➔"/>
            </a:pPr>
            <a:r>
              <a:rPr lang="en-GB" dirty="0">
                <a:solidFill>
                  <a:schemeClr val="dk1"/>
                </a:solidFill>
                <a:latin typeface="Google Sans" panose="020B0604020202020204" charset="0"/>
                <a:ea typeface="Google Sans" panose="020B0604020202020204" charset="0"/>
                <a:cs typeface="Google Sans" panose="020B0604020202020204" charset="0"/>
              </a:rPr>
              <a:t>Here’s the complete architecture of the Product:</a:t>
            </a:r>
            <a:endParaRPr dirty="0">
              <a:solidFill>
                <a:schemeClr val="dk1"/>
              </a:solidFill>
              <a:latin typeface="Google Sans" panose="020B0604020202020204" charset="0"/>
              <a:ea typeface="Google Sans" panose="020B0604020202020204" charset="0"/>
              <a:cs typeface="Google Sans" panose="020B0604020202020204" charset="0"/>
            </a:endParaRPr>
          </a:p>
        </p:txBody>
      </p:sp>
      <p:pic>
        <p:nvPicPr>
          <p:cNvPr id="3" name="Picture 2" descr="A diagram of a flowchart&#10;&#10;AI-generated content may be incorrect.">
            <a:extLst>
              <a:ext uri="{FF2B5EF4-FFF2-40B4-BE49-F238E27FC236}">
                <a16:creationId xmlns:a16="http://schemas.microsoft.com/office/drawing/2014/main" id="{1B41C7BC-9BD6-2C4D-6D8C-72001297315B}"/>
              </a:ext>
            </a:extLst>
          </p:cNvPr>
          <p:cNvPicPr>
            <a:picLocks noChangeAspect="1"/>
          </p:cNvPicPr>
          <p:nvPr/>
        </p:nvPicPr>
        <p:blipFill>
          <a:blip r:embed="rId4"/>
          <a:srcRect l="2562" t="325" r="1268" b="707"/>
          <a:stretch>
            <a:fillRect/>
          </a:stretch>
        </p:blipFill>
        <p:spPr>
          <a:xfrm rot="5400000">
            <a:off x="2838235" y="-629289"/>
            <a:ext cx="3467531" cy="78391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116"/>
        <p:cNvGrpSpPr/>
        <p:nvPr/>
      </p:nvGrpSpPr>
      <p:grpSpPr>
        <a:xfrm>
          <a:off x="0" y="0"/>
          <a:ext cx="0" cy="0"/>
          <a:chOff x="0" y="0"/>
          <a:chExt cx="0" cy="0"/>
        </a:xfrm>
      </p:grpSpPr>
      <p:pic>
        <p:nvPicPr>
          <p:cNvPr id="117" name="Google Shape;117;p24" title="hackathon 5 – 3.png"/>
          <p:cNvPicPr preferRelativeResize="0"/>
          <p:nvPr/>
        </p:nvPicPr>
        <p:blipFill rotWithShape="1">
          <a:blip r:embed="rId3">
            <a:alphaModFix/>
          </a:blip>
          <a:srcRect/>
          <a:stretch/>
        </p:blipFill>
        <p:spPr>
          <a:xfrm>
            <a:off x="0" y="0"/>
            <a:ext cx="914401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5"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64" name="Google Shape;64;p15"/>
          <p:cNvSpPr txBox="1"/>
          <p:nvPr/>
        </p:nvSpPr>
        <p:spPr>
          <a:xfrm>
            <a:off x="101911" y="509092"/>
            <a:ext cx="8940178" cy="465900"/>
          </a:xfrm>
          <a:prstGeom prst="rect">
            <a:avLst/>
          </a:prstGeom>
          <a:noFill/>
          <a:ln>
            <a:noFill/>
          </a:ln>
        </p:spPr>
        <p:txBody>
          <a:bodyPr spcFirstLastPara="1" wrap="square" lIns="91425" tIns="91425" rIns="91425" bIns="91425" anchor="t" anchorCtr="0">
            <a:noAutofit/>
          </a:bodyPr>
          <a:lstStyle/>
          <a:p>
            <a:pPr>
              <a:lnSpc>
                <a:spcPct val="115000"/>
              </a:lnSpc>
              <a:spcAft>
                <a:spcPts val="1200"/>
              </a:spcAft>
              <a:buSzPts val="935"/>
            </a:pPr>
            <a:r>
              <a:rPr lang="en-GB" sz="1600" dirty="0">
                <a:solidFill>
                  <a:schemeClr val="dk1"/>
                </a:solidFill>
                <a:latin typeface="Google Sans Medium"/>
                <a:ea typeface="Google Sans Medium"/>
                <a:cs typeface="Google Sans Medium"/>
                <a:sym typeface="Google Sans Medium"/>
              </a:rPr>
              <a:t>Brief about the prototype:  “The Autonomous Founder-to-Investor Pipeline”</a:t>
            </a:r>
          </a:p>
          <a:p>
            <a:pPr marL="0" lvl="0" indent="0" algn="l" rtl="0">
              <a:lnSpc>
                <a:spcPct val="115000"/>
              </a:lnSpc>
              <a:spcBef>
                <a:spcPts val="0"/>
              </a:spcBef>
              <a:spcAft>
                <a:spcPts val="1200"/>
              </a:spcAft>
              <a:buSzPts val="935"/>
              <a:buNone/>
            </a:pPr>
            <a:endParaRPr sz="1600" dirty="0">
              <a:solidFill>
                <a:schemeClr val="dk1"/>
              </a:solidFill>
              <a:latin typeface="Google Sans Medium"/>
              <a:ea typeface="Google Sans Medium"/>
              <a:cs typeface="Google Sans Medium"/>
              <a:sym typeface="Google Sans Medium"/>
            </a:endParaRPr>
          </a:p>
        </p:txBody>
      </p:sp>
      <p:sp>
        <p:nvSpPr>
          <p:cNvPr id="5" name="TextBox 4">
            <a:extLst>
              <a:ext uri="{FF2B5EF4-FFF2-40B4-BE49-F238E27FC236}">
                <a16:creationId xmlns:a16="http://schemas.microsoft.com/office/drawing/2014/main" id="{2DCB92F5-BD98-318E-1445-EEB264EFCA9B}"/>
              </a:ext>
            </a:extLst>
          </p:cNvPr>
          <p:cNvSpPr txBox="1"/>
          <p:nvPr/>
        </p:nvSpPr>
        <p:spPr>
          <a:xfrm>
            <a:off x="101911" y="974992"/>
            <a:ext cx="8940178" cy="3293209"/>
          </a:xfrm>
          <a:prstGeom prst="rect">
            <a:avLst/>
          </a:prstGeom>
          <a:noFill/>
        </p:spPr>
        <p:txBody>
          <a:bodyPr wrap="square" rtlCol="0">
            <a:spAutoFit/>
          </a:bodyPr>
          <a:lstStyle/>
          <a:p>
            <a:pPr marL="285750" indent="-285750">
              <a:buFont typeface="Wingdings" panose="05000000000000000000" pitchFamily="2" charset="2"/>
              <a:buChar char="v"/>
            </a:pPr>
            <a:r>
              <a:rPr lang="en-US" sz="1600" dirty="0">
                <a:latin typeface="Google Sans" panose="020B0604020202020204" charset="0"/>
                <a:ea typeface="Google Sans" panose="020B0604020202020204" charset="0"/>
                <a:cs typeface="Google Sans" panose="020B0604020202020204" charset="0"/>
              </a:rPr>
              <a:t>Our vision is a fully autonomous platform that manages the entire startup evaluation lifecycle, from a founder's upload to a personalized investor report.</a:t>
            </a:r>
          </a:p>
          <a:p>
            <a:pPr marL="285750" lvl="2" indent="-285750">
              <a:buFont typeface="Wingdings" panose="05000000000000000000" pitchFamily="2" charset="2"/>
              <a:buChar char="v"/>
            </a:pPr>
            <a:endParaRPr lang="en-US" sz="1600" dirty="0">
              <a:latin typeface="Google Sans" panose="020B0604020202020204" charset="0"/>
              <a:ea typeface="Google Sans" panose="020B0604020202020204" charset="0"/>
              <a:cs typeface="Google Sans" panose="020B0604020202020204" charset="0"/>
            </a:endParaRPr>
          </a:p>
          <a:p>
            <a:pPr marL="285750" indent="-285750">
              <a:buFont typeface="Wingdings" panose="05000000000000000000" pitchFamily="2" charset="2"/>
              <a:buChar char="v"/>
            </a:pPr>
            <a:r>
              <a:rPr lang="en-US" sz="1600" dirty="0">
                <a:latin typeface="Google Sans" panose="020B0604020202020204" charset="0"/>
                <a:ea typeface="Google Sans" panose="020B0604020202020204" charset="0"/>
                <a:cs typeface="Google Sans" panose="020B0604020202020204" charset="0"/>
              </a:rPr>
              <a:t>For this hackathon, we have built a working prototype that demonstrates the core of this vision. Our prototype successfully executes:</a:t>
            </a:r>
          </a:p>
          <a:p>
            <a:pPr lvl="8"/>
            <a:r>
              <a:rPr lang="en-US" sz="1600" dirty="0">
                <a:latin typeface="Google Sans" panose="020B0604020202020204" charset="0"/>
                <a:ea typeface="Google Sans" panose="020B0604020202020204" charset="0"/>
                <a:cs typeface="Google Sans" panose="020B0604020202020204" charset="0"/>
              </a:rPr>
              <a:t>      1. </a:t>
            </a:r>
            <a:r>
              <a:rPr lang="en-US" sz="1600" u="sng" dirty="0">
                <a:latin typeface="Google Sans" panose="020B0604020202020204" charset="0"/>
                <a:ea typeface="Google Sans" panose="020B0604020202020204" charset="0"/>
                <a:cs typeface="Google Sans" panose="020B0604020202020204" charset="0"/>
              </a:rPr>
              <a:t>Automated Analysis &amp; Memo Generation</a:t>
            </a:r>
            <a:r>
              <a:rPr lang="en-US" sz="1600" dirty="0">
                <a:latin typeface="Google Sans" panose="020B0604020202020204" charset="0"/>
                <a:ea typeface="Google Sans" panose="020B0604020202020204" charset="0"/>
                <a:cs typeface="Google Sans" panose="020B0604020202020204" charset="0"/>
              </a:rPr>
              <a:t>:</a:t>
            </a:r>
          </a:p>
          <a:p>
            <a:pPr lvl="8"/>
            <a:r>
              <a:rPr lang="en-US" sz="1600" dirty="0">
                <a:latin typeface="Google Sans" panose="020B0604020202020204" charset="0"/>
                <a:ea typeface="Google Sans" panose="020B0604020202020204" charset="0"/>
                <a:cs typeface="Google Sans" panose="020B0604020202020204" charset="0"/>
              </a:rPr>
              <a:t>It begins by ingesting a founder's pitch deck. A team of AI agents then automatically synthesizes the deck's content with public web data to produce a comprehensive, data-rich "Investment Memo."</a:t>
            </a:r>
          </a:p>
          <a:p>
            <a:r>
              <a:rPr lang="en-US" sz="1600" dirty="0">
                <a:latin typeface="Google Sans" panose="020B0604020202020204" charset="0"/>
                <a:ea typeface="Google Sans" panose="020B0604020202020204" charset="0"/>
                <a:cs typeface="Google Sans" panose="020B0604020202020204" charset="0"/>
              </a:rPr>
              <a:t>      2. </a:t>
            </a:r>
            <a:r>
              <a:rPr lang="en-US" sz="1600" u="sng" dirty="0">
                <a:latin typeface="Google Sans" panose="020B0604020202020204" charset="0"/>
                <a:ea typeface="Google Sans" panose="020B0604020202020204" charset="0"/>
                <a:cs typeface="Google Sans" panose="020B0604020202020204" charset="0"/>
              </a:rPr>
              <a:t>Personalized Reporting &amp; Ranking</a:t>
            </a:r>
            <a:r>
              <a:rPr lang="en-US" sz="1600" dirty="0">
                <a:latin typeface="Google Sans" panose="020B0604020202020204" charset="0"/>
                <a:ea typeface="Google Sans" panose="020B0604020202020204" charset="0"/>
                <a:cs typeface="Google Sans" panose="020B0604020202020204" charset="0"/>
              </a:rPr>
              <a:t>:</a:t>
            </a:r>
          </a:p>
          <a:p>
            <a:r>
              <a:rPr lang="en-US" sz="1600" dirty="0">
                <a:latin typeface="Google Sans" panose="020B0604020202020204" charset="0"/>
                <a:ea typeface="Google Sans" panose="020B0604020202020204" charset="0"/>
                <a:cs typeface="Google Sans" panose="020B0604020202020204" charset="0"/>
              </a:rPr>
              <a:t>Using this generated memo, the prototype delivers a dynamic weighting engine.</a:t>
            </a:r>
          </a:p>
          <a:p>
            <a:r>
              <a:rPr lang="en-US" sz="1600" dirty="0">
                <a:latin typeface="Google Sans" panose="020B0604020202020204" charset="0"/>
                <a:ea typeface="Google Sans" panose="020B0604020202020204" charset="0"/>
                <a:cs typeface="Google Sans" panose="020B0604020202020204" charset="0"/>
              </a:rPr>
              <a:t>This allows an investor to input their personal priorities and instantly generate a final, ranked, and reasoned investment report.</a:t>
            </a:r>
          </a:p>
        </p:txBody>
      </p:sp>
      <p:pic>
        <p:nvPicPr>
          <p:cNvPr id="3" name="Picture 2" descr="A diagram of a computer&#10;&#10;AI-generated content may be incorrect.">
            <a:extLst>
              <a:ext uri="{FF2B5EF4-FFF2-40B4-BE49-F238E27FC236}">
                <a16:creationId xmlns:a16="http://schemas.microsoft.com/office/drawing/2014/main" id="{8B6C7B92-F0BE-39A9-BE07-0A8F2AC421B7}"/>
              </a:ext>
            </a:extLst>
          </p:cNvPr>
          <p:cNvPicPr>
            <a:picLocks noChangeAspect="1"/>
          </p:cNvPicPr>
          <p:nvPr/>
        </p:nvPicPr>
        <p:blipFill>
          <a:blip r:embed="rId4"/>
          <a:srcRect l="6879" t="41517" r="75873" b="33597"/>
          <a:stretch>
            <a:fillRect/>
          </a:stretch>
        </p:blipFill>
        <p:spPr>
          <a:xfrm>
            <a:off x="64292" y="4218355"/>
            <a:ext cx="839912" cy="807964"/>
          </a:xfrm>
          <a:prstGeom prst="rect">
            <a:avLst/>
          </a:prstGeom>
        </p:spPr>
      </p:pic>
      <p:pic>
        <p:nvPicPr>
          <p:cNvPr id="4" name="Picture 3" descr="A diagram of a computer&#10;&#10;AI-generated content may be incorrect.">
            <a:extLst>
              <a:ext uri="{FF2B5EF4-FFF2-40B4-BE49-F238E27FC236}">
                <a16:creationId xmlns:a16="http://schemas.microsoft.com/office/drawing/2014/main" id="{716211C4-A19F-341D-07A3-92CC2B198572}"/>
              </a:ext>
            </a:extLst>
          </p:cNvPr>
          <p:cNvPicPr>
            <a:picLocks noChangeAspect="1"/>
          </p:cNvPicPr>
          <p:nvPr/>
        </p:nvPicPr>
        <p:blipFill>
          <a:blip r:embed="rId4"/>
          <a:srcRect l="28382" t="41517" r="25624" b="33597"/>
          <a:stretch>
            <a:fillRect/>
          </a:stretch>
        </p:blipFill>
        <p:spPr>
          <a:xfrm>
            <a:off x="3452117" y="4218355"/>
            <a:ext cx="2239766" cy="807964"/>
          </a:xfrm>
          <a:prstGeom prst="rect">
            <a:avLst/>
          </a:prstGeom>
        </p:spPr>
      </p:pic>
      <p:pic>
        <p:nvPicPr>
          <p:cNvPr id="6" name="Picture 5" descr="A diagram of a computer&#10;&#10;AI-generated content may be incorrect.">
            <a:extLst>
              <a:ext uri="{FF2B5EF4-FFF2-40B4-BE49-F238E27FC236}">
                <a16:creationId xmlns:a16="http://schemas.microsoft.com/office/drawing/2014/main" id="{E469EE4E-EB69-68B4-B5D9-E2DD1719185B}"/>
              </a:ext>
            </a:extLst>
          </p:cNvPr>
          <p:cNvPicPr>
            <a:picLocks noChangeAspect="1"/>
          </p:cNvPicPr>
          <p:nvPr/>
        </p:nvPicPr>
        <p:blipFill>
          <a:blip r:embed="rId4"/>
          <a:srcRect l="79561" t="41517" r="3964" b="33597"/>
          <a:stretch>
            <a:fillRect/>
          </a:stretch>
        </p:blipFill>
        <p:spPr>
          <a:xfrm>
            <a:off x="8239796" y="4218355"/>
            <a:ext cx="802293" cy="807964"/>
          </a:xfrm>
          <a:prstGeom prst="rect">
            <a:avLst/>
          </a:prstGeom>
        </p:spPr>
      </p:pic>
      <p:cxnSp>
        <p:nvCxnSpPr>
          <p:cNvPr id="8" name="Straight Arrow Connector 7">
            <a:extLst>
              <a:ext uri="{FF2B5EF4-FFF2-40B4-BE49-F238E27FC236}">
                <a16:creationId xmlns:a16="http://schemas.microsoft.com/office/drawing/2014/main" id="{034C2F3E-4C7F-B7F1-4F15-AAF88588B4B3}"/>
              </a:ext>
            </a:extLst>
          </p:cNvPr>
          <p:cNvCxnSpPr>
            <a:stCxn id="3" idx="3"/>
            <a:endCxn id="4" idx="1"/>
          </p:cNvCxnSpPr>
          <p:nvPr/>
        </p:nvCxnSpPr>
        <p:spPr>
          <a:xfrm>
            <a:off x="904204" y="4622337"/>
            <a:ext cx="2547913"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6AB9E32D-C29A-F2BE-62FE-AEA1038F7AEC}"/>
              </a:ext>
            </a:extLst>
          </p:cNvPr>
          <p:cNvCxnSpPr/>
          <p:nvPr/>
        </p:nvCxnSpPr>
        <p:spPr>
          <a:xfrm>
            <a:off x="5691883" y="4593905"/>
            <a:ext cx="2547913" cy="0"/>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6"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70" name="Google Shape;70;p16"/>
          <p:cNvSpPr txBox="1"/>
          <p:nvPr/>
        </p:nvSpPr>
        <p:spPr>
          <a:xfrm>
            <a:off x="0" y="476251"/>
            <a:ext cx="9030984" cy="5460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600" dirty="0">
                <a:solidFill>
                  <a:schemeClr val="dk1"/>
                </a:solidFill>
                <a:latin typeface="Google Sans Medium"/>
                <a:ea typeface="Google Sans Medium"/>
                <a:cs typeface="Google Sans Medium"/>
                <a:sym typeface="Google Sans Medium"/>
              </a:rPr>
              <a:t>  Opportunity </a:t>
            </a:r>
            <a:r>
              <a:rPr lang="en-IN" sz="1600" dirty="0">
                <a:solidFill>
                  <a:schemeClr val="dk1"/>
                </a:solidFill>
                <a:latin typeface="Google Sans Medium"/>
                <a:ea typeface="Google Sans Medium"/>
                <a:cs typeface="Google Sans Medium"/>
                <a:sym typeface="Google Sans Medium"/>
              </a:rPr>
              <a:t>in the Solution: “The Autonomous Diligence Engine”</a:t>
            </a:r>
          </a:p>
          <a:p>
            <a:pPr marL="0" lvl="0" indent="0" algn="l" rtl="0">
              <a:lnSpc>
                <a:spcPct val="115000"/>
              </a:lnSpc>
              <a:spcBef>
                <a:spcPts val="1200"/>
              </a:spcBef>
              <a:spcAft>
                <a:spcPts val="0"/>
              </a:spcAft>
              <a:buNone/>
            </a:pPr>
            <a:endParaRPr sz="1600" dirty="0">
              <a:solidFill>
                <a:schemeClr val="dk1"/>
              </a:solidFill>
              <a:latin typeface="Google Sans Medium"/>
              <a:ea typeface="Google Sans Medium"/>
              <a:cs typeface="Google Sans Medium"/>
              <a:sym typeface="Google Sans Medium"/>
            </a:endParaRPr>
          </a:p>
        </p:txBody>
      </p:sp>
      <p:pic>
        <p:nvPicPr>
          <p:cNvPr id="11" name="Picture 10">
            <a:extLst>
              <a:ext uri="{FF2B5EF4-FFF2-40B4-BE49-F238E27FC236}">
                <a16:creationId xmlns:a16="http://schemas.microsoft.com/office/drawing/2014/main" id="{EDA7C7FE-1AAB-9A8B-7B65-D89D2C50A35A}"/>
              </a:ext>
            </a:extLst>
          </p:cNvPr>
          <p:cNvPicPr>
            <a:picLocks noChangeAspect="1"/>
          </p:cNvPicPr>
          <p:nvPr/>
        </p:nvPicPr>
        <p:blipFill>
          <a:blip r:embed="rId4"/>
          <a:stretch>
            <a:fillRect/>
          </a:stretch>
        </p:blipFill>
        <p:spPr>
          <a:xfrm>
            <a:off x="0" y="1074983"/>
            <a:ext cx="5524500" cy="3876675"/>
          </a:xfrm>
          <a:prstGeom prst="rect">
            <a:avLst/>
          </a:prstGeom>
        </p:spPr>
      </p:pic>
      <p:sp>
        <p:nvSpPr>
          <p:cNvPr id="12" name="TextBox 11">
            <a:extLst>
              <a:ext uri="{FF2B5EF4-FFF2-40B4-BE49-F238E27FC236}">
                <a16:creationId xmlns:a16="http://schemas.microsoft.com/office/drawing/2014/main" id="{E565BDAA-7C84-E113-528B-217324A5AA42}"/>
              </a:ext>
            </a:extLst>
          </p:cNvPr>
          <p:cNvSpPr txBox="1"/>
          <p:nvPr/>
        </p:nvSpPr>
        <p:spPr>
          <a:xfrm>
            <a:off x="5502883" y="1177724"/>
            <a:ext cx="3662737" cy="3539430"/>
          </a:xfrm>
          <a:prstGeom prst="rect">
            <a:avLst/>
          </a:prstGeom>
          <a:noFill/>
        </p:spPr>
        <p:txBody>
          <a:bodyPr wrap="square" rtlCol="0">
            <a:spAutoFit/>
          </a:bodyPr>
          <a:lstStyle/>
          <a:p>
            <a:pPr marL="285750" indent="-285750">
              <a:buFont typeface="Wingdings" panose="05000000000000000000" pitchFamily="2" charset="2"/>
              <a:buChar char="v"/>
            </a:pPr>
            <a:r>
              <a:rPr lang="en-US" u="sng" dirty="0">
                <a:latin typeface="Google Sans" panose="020B0604020202020204" charset="0"/>
                <a:ea typeface="Google Sans" panose="020B0604020202020204" charset="0"/>
                <a:cs typeface="Google Sans" panose="020B0604020202020204" charset="0"/>
              </a:rPr>
              <a:t>Existing solutions are passive</a:t>
            </a:r>
            <a:r>
              <a:rPr lang="en-US" dirty="0">
                <a:latin typeface="Google Sans" panose="020B0604020202020204" charset="0"/>
                <a:ea typeface="Google Sans" panose="020B0604020202020204" charset="0"/>
                <a:cs typeface="Google Sans" panose="020B0604020202020204" charset="0"/>
              </a:rPr>
              <a:t>; they only analyze what they're given. Our system is active. Its AI Voice Agent proactively engages founders in conversation to clarify, challenge, and enrich data, a task that has always been exclusively human.</a:t>
            </a:r>
          </a:p>
          <a:p>
            <a:pPr marL="285750" indent="-285750">
              <a:buFont typeface="Wingdings" panose="05000000000000000000" pitchFamily="2" charset="2"/>
              <a:buChar char="v"/>
            </a:pPr>
            <a:endParaRPr lang="en-US" dirty="0">
              <a:latin typeface="Google Sans" panose="020B0604020202020204" charset="0"/>
              <a:ea typeface="Google Sans" panose="020B0604020202020204" charset="0"/>
              <a:cs typeface="Google Sans" panose="020B0604020202020204" charset="0"/>
            </a:endParaRPr>
          </a:p>
          <a:p>
            <a:pPr marL="285750" indent="-285750">
              <a:buFont typeface="Wingdings" panose="05000000000000000000" pitchFamily="2" charset="2"/>
              <a:buChar char="v"/>
            </a:pPr>
            <a:r>
              <a:rPr lang="en-US" u="sng" dirty="0">
                <a:latin typeface="Google Sans" panose="020B0604020202020204" charset="0"/>
                <a:ea typeface="Google Sans" panose="020B0604020202020204" charset="0"/>
                <a:cs typeface="Google Sans" panose="020B0604020202020204" charset="0"/>
              </a:rPr>
              <a:t>From Single-Format to True Multi-Modal Synthesis</a:t>
            </a:r>
            <a:r>
              <a:rPr lang="en-US" dirty="0">
                <a:latin typeface="Google Sans" panose="020B0604020202020204" charset="0"/>
                <a:ea typeface="Google Sans" panose="020B0604020202020204" charset="0"/>
                <a:cs typeface="Google Sans" panose="020B0604020202020204" charset="0"/>
              </a:rPr>
              <a:t>: Competitors might process a PDF. Our engine natively ingests, understands, and synthesizes a founder's entire narrative across video pitches, audio notes, and text documents into a single, cohesive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7" title="hackathon 5 – 2.png"/>
          <p:cNvPicPr preferRelativeResize="0"/>
          <p:nvPr/>
        </p:nvPicPr>
        <p:blipFill rotWithShape="1">
          <a:blip r:embed="rId3">
            <a:alphaModFix/>
          </a:blip>
          <a:srcRect/>
          <a:stretch/>
        </p:blipFill>
        <p:spPr>
          <a:xfrm>
            <a:off x="0" y="0"/>
            <a:ext cx="9144003" cy="5143504"/>
          </a:xfrm>
          <a:prstGeom prst="rect">
            <a:avLst/>
          </a:prstGeom>
          <a:noFill/>
          <a:ln>
            <a:noFill/>
          </a:ln>
        </p:spPr>
      </p:pic>
      <p:sp>
        <p:nvSpPr>
          <p:cNvPr id="76" name="Google Shape;76;p17"/>
          <p:cNvSpPr txBox="1"/>
          <p:nvPr/>
        </p:nvSpPr>
        <p:spPr>
          <a:xfrm>
            <a:off x="4464122" y="1390966"/>
            <a:ext cx="4607959" cy="363521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dirty="0">
                <a:solidFill>
                  <a:schemeClr val="dk1"/>
                </a:solidFill>
                <a:latin typeface="Google Sans" panose="020B0604020202020204" charset="0"/>
                <a:ea typeface="Google Sans" panose="020B0604020202020204" charset="0"/>
                <a:cs typeface="Google Sans" panose="020B0604020202020204" charset="0"/>
              </a:rPr>
              <a:t>Our USP is the </a:t>
            </a:r>
            <a:r>
              <a:rPr lang="en-GB" b="1" dirty="0">
                <a:solidFill>
                  <a:schemeClr val="dk1"/>
                </a:solidFill>
                <a:latin typeface="Google Sans" panose="020B0604020202020204" charset="0"/>
                <a:ea typeface="Google Sans" panose="020B0604020202020204" charset="0"/>
                <a:cs typeface="Google Sans" panose="020B0604020202020204" charset="0"/>
              </a:rPr>
              <a:t>Autonomous Diligence Engine with Active AI Dialogue. </a:t>
            </a:r>
            <a:r>
              <a:rPr lang="en-GB" dirty="0">
                <a:solidFill>
                  <a:schemeClr val="dk1"/>
                </a:solidFill>
                <a:latin typeface="Google Sans" panose="020B0604020202020204" charset="0"/>
                <a:ea typeface="Google Sans" panose="020B0604020202020204" charset="0"/>
                <a:cs typeface="Google Sans" panose="020B0604020202020204" charset="0"/>
              </a:rPr>
              <a:t>We are not just processing documents; we are building an autonomous system that can </a:t>
            </a:r>
            <a:r>
              <a:rPr lang="en-GB" b="1" dirty="0">
                <a:solidFill>
                  <a:schemeClr val="dk1"/>
                </a:solidFill>
                <a:latin typeface="Google Sans" panose="020B0604020202020204" charset="0"/>
                <a:ea typeface="Google Sans" panose="020B0604020202020204" charset="0"/>
                <a:cs typeface="Google Sans" panose="020B0604020202020204" charset="0"/>
              </a:rPr>
              <a:t>think, investigate, and converse</a:t>
            </a:r>
            <a:r>
              <a:rPr lang="en-GB" dirty="0">
                <a:solidFill>
                  <a:schemeClr val="dk1"/>
                </a:solidFill>
                <a:latin typeface="Google Sans" panose="020B0604020202020204" charset="0"/>
                <a:ea typeface="Google Sans" panose="020B0604020202020204" charset="0"/>
                <a:cs typeface="Google Sans" panose="020B0604020202020204" charset="0"/>
              </a:rPr>
              <a:t>. It replicates the entire cognitive and interactive workflow of a human analyst team, from initial research to direct founder engagement, creating a level of speed and scalability that is impossible to achieve with a human-in-the-loop process.</a:t>
            </a:r>
            <a:endParaRPr dirty="0">
              <a:solidFill>
                <a:schemeClr val="dk1"/>
              </a:solidFill>
              <a:latin typeface="Google Sans" panose="020B0604020202020204" charset="0"/>
              <a:ea typeface="Google Sans" panose="020B0604020202020204" charset="0"/>
              <a:cs typeface="Google Sans" panose="020B0604020202020204" charset="0"/>
            </a:endParaRPr>
          </a:p>
          <a:p>
            <a:pPr marL="0" lvl="0" indent="0" algn="l" rtl="0">
              <a:lnSpc>
                <a:spcPct val="115000"/>
              </a:lnSpc>
              <a:spcBef>
                <a:spcPts val="1200"/>
              </a:spcBef>
              <a:spcAft>
                <a:spcPts val="0"/>
              </a:spcAft>
              <a:buNone/>
            </a:pPr>
            <a:r>
              <a:rPr lang="en-GB" dirty="0">
                <a:solidFill>
                  <a:schemeClr val="dk1"/>
                </a:solidFill>
                <a:latin typeface="Google Sans" panose="020B0604020202020204" charset="0"/>
                <a:ea typeface="Google Sans" panose="020B0604020202020204" charset="0"/>
                <a:cs typeface="Google Sans" panose="020B0604020202020204" charset="0"/>
              </a:rPr>
              <a:t>.</a:t>
            </a:r>
            <a:endParaRPr dirty="0">
              <a:solidFill>
                <a:schemeClr val="dk1"/>
              </a:solidFill>
              <a:latin typeface="Google Sans" panose="020B0604020202020204" charset="0"/>
              <a:ea typeface="Google Sans" panose="020B0604020202020204" charset="0"/>
              <a:cs typeface="Google Sans" panose="020B0604020202020204" charset="0"/>
            </a:endParaRPr>
          </a:p>
        </p:txBody>
      </p:sp>
      <p:sp>
        <p:nvSpPr>
          <p:cNvPr id="2" name="TextBox 1">
            <a:extLst>
              <a:ext uri="{FF2B5EF4-FFF2-40B4-BE49-F238E27FC236}">
                <a16:creationId xmlns:a16="http://schemas.microsoft.com/office/drawing/2014/main" id="{4B942CEF-D307-B8D9-A48B-F63A62B95D90}"/>
              </a:ext>
            </a:extLst>
          </p:cNvPr>
          <p:cNvSpPr txBox="1"/>
          <p:nvPr/>
        </p:nvSpPr>
        <p:spPr>
          <a:xfrm>
            <a:off x="92467" y="559405"/>
            <a:ext cx="8979614" cy="338554"/>
          </a:xfrm>
          <a:prstGeom prst="rect">
            <a:avLst/>
          </a:prstGeom>
          <a:noFill/>
        </p:spPr>
        <p:txBody>
          <a:bodyPr wrap="square" rtlCol="0">
            <a:spAutoFit/>
          </a:bodyPr>
          <a:lstStyle/>
          <a:p>
            <a:r>
              <a:rPr lang="en-US" sz="1600" b="1" dirty="0">
                <a:solidFill>
                  <a:schemeClr val="dk1"/>
                </a:solidFill>
                <a:latin typeface="Google Sans Medium" panose="020B0604020202020204" charset="0"/>
                <a:ea typeface="Google Sans Medium" panose="020B0604020202020204" charset="0"/>
                <a:cs typeface="Google Sans Medium" panose="020B0604020202020204" charset="0"/>
              </a:rPr>
              <a:t>USP (Unique Selling Proposition) of the proposed solution:</a:t>
            </a:r>
          </a:p>
        </p:txBody>
      </p:sp>
      <p:pic>
        <p:nvPicPr>
          <p:cNvPr id="4" name="Picture 3" descr="A screen shot of a computer screen&#10;&#10;AI-generated content may be incorrect.">
            <a:extLst>
              <a:ext uri="{FF2B5EF4-FFF2-40B4-BE49-F238E27FC236}">
                <a16:creationId xmlns:a16="http://schemas.microsoft.com/office/drawing/2014/main" id="{B8B95B81-EC22-644F-D6AF-0BF8264CBAB0}"/>
              </a:ext>
            </a:extLst>
          </p:cNvPr>
          <p:cNvPicPr>
            <a:picLocks noChangeAspect="1"/>
          </p:cNvPicPr>
          <p:nvPr/>
        </p:nvPicPr>
        <p:blipFill>
          <a:blip r:embed="rId4"/>
          <a:srcRect l="2959" t="15980" r="2559" b="12908"/>
          <a:stretch>
            <a:fillRect/>
          </a:stretch>
        </p:blipFill>
        <p:spPr>
          <a:xfrm>
            <a:off x="256853" y="1390966"/>
            <a:ext cx="3960295" cy="29806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4" name="Google Shape;75;p17" title="hackathon 5 – 2.png">
            <a:extLst>
              <a:ext uri="{FF2B5EF4-FFF2-40B4-BE49-F238E27FC236}">
                <a16:creationId xmlns:a16="http://schemas.microsoft.com/office/drawing/2014/main" id="{8ECDEB43-FF65-B2AF-3FCB-BA9B16DD49BC}"/>
              </a:ext>
            </a:extLst>
          </p:cNvPr>
          <p:cNvPicPr preferRelativeResize="0"/>
          <p:nvPr/>
        </p:nvPicPr>
        <p:blipFill rotWithShape="1">
          <a:blip r:embed="rId3">
            <a:alphaModFix/>
          </a:blip>
          <a:srcRect/>
          <a:stretch/>
        </p:blipFill>
        <p:spPr>
          <a:xfrm>
            <a:off x="0" y="-4"/>
            <a:ext cx="9144003" cy="5143504"/>
          </a:xfrm>
          <a:prstGeom prst="rect">
            <a:avLst/>
          </a:prstGeom>
          <a:noFill/>
          <a:ln>
            <a:noFill/>
          </a:ln>
        </p:spPr>
      </p:pic>
      <p:sp>
        <p:nvSpPr>
          <p:cNvPr id="87" name="Google Shape;87;p19"/>
          <p:cNvSpPr txBox="1">
            <a:spLocks noGrp="1"/>
          </p:cNvSpPr>
          <p:nvPr>
            <p:ph type="title"/>
          </p:nvPr>
        </p:nvSpPr>
        <p:spPr>
          <a:xfrm>
            <a:off x="311700" y="807343"/>
            <a:ext cx="5272304" cy="48478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00" b="1" dirty="0">
                <a:latin typeface="Google Sans Medium" panose="020B0604020202020204" charset="0"/>
                <a:ea typeface="Google Sans Medium" panose="020B0604020202020204" charset="0"/>
                <a:cs typeface="Google Sans Medium" panose="020B0604020202020204" charset="0"/>
              </a:rPr>
              <a:t>Feature 1: Fully Autonomous, Multi-Modal Ingestion</a:t>
            </a:r>
            <a:endParaRPr sz="3200" dirty="0">
              <a:latin typeface="Google Sans Medium" panose="020B0604020202020204" charset="0"/>
              <a:ea typeface="Google Sans Medium" panose="020B0604020202020204" charset="0"/>
              <a:cs typeface="Google Sans Medium" panose="020B0604020202020204" charset="0"/>
            </a:endParaRPr>
          </a:p>
        </p:txBody>
      </p:sp>
      <p:sp>
        <p:nvSpPr>
          <p:cNvPr id="88" name="Google Shape;88;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89" name="Google Shape;89;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1150" algn="just" rtl="0">
              <a:lnSpc>
                <a:spcPct val="105000"/>
              </a:lnSpc>
              <a:spcBef>
                <a:spcPts val="0"/>
              </a:spcBef>
              <a:spcAft>
                <a:spcPts val="0"/>
              </a:spcAft>
              <a:buClr>
                <a:srgbClr val="0F1016"/>
              </a:buClr>
              <a:buSzPts val="1300"/>
              <a:buChar char="★"/>
            </a:pPr>
            <a:r>
              <a:rPr lang="en-GB" dirty="0">
                <a:solidFill>
                  <a:srgbClr val="0F1016"/>
                </a:solidFill>
                <a:latin typeface="Google Sans" panose="020B0604020202020204" charset="0"/>
                <a:ea typeface="Google Sans" panose="020B0604020202020204" charset="0"/>
                <a:cs typeface="Google Sans" panose="020B0604020202020204" charset="0"/>
              </a:rPr>
              <a:t>This foundational feature empowers founders to seamlessly submit their application materials in virtually any format, eliminating traditional submission barriers. </a:t>
            </a:r>
            <a:endParaRPr dirty="0">
              <a:solidFill>
                <a:srgbClr val="0F1016"/>
              </a:solidFill>
              <a:latin typeface="Google Sans" panose="020B0604020202020204" charset="0"/>
              <a:ea typeface="Google Sans" panose="020B0604020202020204" charset="0"/>
              <a:cs typeface="Google Sans" panose="020B0604020202020204" charset="0"/>
            </a:endParaRPr>
          </a:p>
          <a:p>
            <a:pPr marL="0" lvl="0" indent="0" algn="just" rtl="0">
              <a:lnSpc>
                <a:spcPct val="105000"/>
              </a:lnSpc>
              <a:spcBef>
                <a:spcPts val="0"/>
              </a:spcBef>
              <a:spcAft>
                <a:spcPts val="0"/>
              </a:spcAft>
              <a:buNone/>
            </a:pP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1150" algn="just" rtl="0">
              <a:lnSpc>
                <a:spcPct val="105000"/>
              </a:lnSpc>
              <a:spcBef>
                <a:spcPts val="0"/>
              </a:spcBef>
              <a:spcAft>
                <a:spcPts val="0"/>
              </a:spcAft>
              <a:buClr>
                <a:srgbClr val="0F1016"/>
              </a:buClr>
              <a:buSzPts val="1300"/>
              <a:buChar char="★"/>
            </a:pPr>
            <a:r>
              <a:rPr lang="en-GB" dirty="0">
                <a:solidFill>
                  <a:srgbClr val="0F1016"/>
                </a:solidFill>
                <a:latin typeface="Google Sans" panose="020B0604020202020204" charset="0"/>
                <a:ea typeface="Google Sans" panose="020B0604020202020204" charset="0"/>
                <a:cs typeface="Google Sans" panose="020B0604020202020204" charset="0"/>
              </a:rPr>
              <a:t>Whether it's a detailed pitch deck in PDF/PPT, an engaging video presentation, or concise audio notes, our system automatically processes, extracts, and structures all incoming data.</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0" algn="just" rtl="0">
              <a:lnSpc>
                <a:spcPct val="105000"/>
              </a:lnSpc>
              <a:spcBef>
                <a:spcPts val="0"/>
              </a:spcBef>
              <a:spcAft>
                <a:spcPts val="0"/>
              </a:spcAft>
              <a:buNone/>
            </a:pPr>
            <a:r>
              <a:rPr lang="en-GB" dirty="0">
                <a:solidFill>
                  <a:srgbClr val="0F1016"/>
                </a:solidFill>
                <a:latin typeface="Google Sans" panose="020B0604020202020204" charset="0"/>
                <a:ea typeface="Google Sans" panose="020B0604020202020204" charset="0"/>
                <a:cs typeface="Google Sans" panose="020B0604020202020204" charset="0"/>
              </a:rPr>
              <a:t> </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1150" algn="just" rtl="0">
              <a:lnSpc>
                <a:spcPct val="105000"/>
              </a:lnSpc>
              <a:spcBef>
                <a:spcPts val="0"/>
              </a:spcBef>
              <a:spcAft>
                <a:spcPts val="0"/>
              </a:spcAft>
              <a:buClr>
                <a:srgbClr val="0F1016"/>
              </a:buClr>
              <a:buSzPts val="1300"/>
              <a:buChar char="★"/>
            </a:pPr>
            <a:r>
              <a:rPr lang="en-GB" dirty="0">
                <a:solidFill>
                  <a:srgbClr val="0F1016"/>
                </a:solidFill>
                <a:latin typeface="Google Sans" panose="020B0604020202020204" charset="0"/>
                <a:ea typeface="Google Sans" panose="020B0604020202020204" charset="0"/>
                <a:cs typeface="Google Sans" panose="020B0604020202020204" charset="0"/>
              </a:rPr>
              <a:t>This ensures a comprehensive initial data capture, setting the stage for subsequent intelligent analysis without manual intervention.</a:t>
            </a:r>
            <a:endParaRPr dirty="0">
              <a:solidFill>
                <a:srgbClr val="0F1016"/>
              </a:solidFill>
              <a:latin typeface="Google Sans" panose="020B0604020202020204" charset="0"/>
              <a:ea typeface="Google Sans" panose="020B0604020202020204" charset="0"/>
              <a:cs typeface="Google Sans" panose="020B0604020202020204" charset="0"/>
            </a:endParaRPr>
          </a:p>
        </p:txBody>
      </p:sp>
      <p:pic>
        <p:nvPicPr>
          <p:cNvPr id="90" name="Google Shape;90;p19" title="Gemini_Generated_Image_6cu5jt6cu5jt6cu5.png"/>
          <p:cNvPicPr preferRelativeResize="0"/>
          <p:nvPr/>
        </p:nvPicPr>
        <p:blipFill>
          <a:blip r:embed="rId4">
            <a:alphaModFix/>
          </a:blip>
          <a:stretch>
            <a:fillRect/>
          </a:stretch>
        </p:blipFill>
        <p:spPr>
          <a:xfrm>
            <a:off x="311700" y="1255215"/>
            <a:ext cx="3999900" cy="3416399"/>
          </a:xfrm>
          <a:prstGeom prst="rect">
            <a:avLst/>
          </a:prstGeom>
          <a:noFill/>
          <a:ln>
            <a:noFill/>
          </a:ln>
        </p:spPr>
      </p:pic>
      <p:sp>
        <p:nvSpPr>
          <p:cNvPr id="3" name="TextBox 2">
            <a:extLst>
              <a:ext uri="{FF2B5EF4-FFF2-40B4-BE49-F238E27FC236}">
                <a16:creationId xmlns:a16="http://schemas.microsoft.com/office/drawing/2014/main" id="{6B1F32D4-79AF-433F-495F-24DD4668504B}"/>
              </a:ext>
            </a:extLst>
          </p:cNvPr>
          <p:cNvSpPr txBox="1"/>
          <p:nvPr/>
        </p:nvSpPr>
        <p:spPr>
          <a:xfrm>
            <a:off x="311700" y="509307"/>
            <a:ext cx="6710687" cy="394532"/>
          </a:xfrm>
          <a:prstGeom prst="rect">
            <a:avLst/>
          </a:prstGeom>
          <a:noFill/>
        </p:spPr>
        <p:txBody>
          <a:bodyPr wrap="square">
            <a:spAutoFit/>
          </a:bodyPr>
          <a:lstStyle/>
          <a:p>
            <a:pPr marL="0" lvl="0" indent="0" algn="l" rtl="0">
              <a:lnSpc>
                <a:spcPct val="115000"/>
              </a:lnSpc>
              <a:spcBef>
                <a:spcPts val="0"/>
              </a:spcBef>
              <a:spcAft>
                <a:spcPts val="0"/>
              </a:spcAft>
              <a:buNone/>
            </a:pPr>
            <a:r>
              <a:rPr lang="en-US" sz="1800" dirty="0">
                <a:solidFill>
                  <a:schemeClr val="dk1"/>
                </a:solidFill>
                <a:latin typeface="Google Sans Medium" panose="020B0604020202020204" charset="0"/>
                <a:ea typeface="Google Sans Medium" panose="020B0604020202020204" charset="0"/>
                <a:cs typeface="Google Sans Medium" panose="020B0604020202020204" charset="0"/>
                <a:sym typeface="Google Sans Medium"/>
              </a:rPr>
              <a:t>List of features offered by the solution:</a:t>
            </a:r>
          </a:p>
        </p:txBody>
      </p:sp>
    </p:spTree>
    <p:extLst>
      <p:ext uri="{BB962C8B-B14F-4D97-AF65-F5344CB8AC3E}">
        <p14:creationId xmlns:p14="http://schemas.microsoft.com/office/powerpoint/2010/main" val="94315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2" name="Google Shape;75;p17" title="hackathon 5 – 2.png">
            <a:extLst>
              <a:ext uri="{FF2B5EF4-FFF2-40B4-BE49-F238E27FC236}">
                <a16:creationId xmlns:a16="http://schemas.microsoft.com/office/drawing/2014/main" id="{0E4F1F6A-13C7-0855-5FC2-226BBAB719ED}"/>
              </a:ext>
            </a:extLst>
          </p:cNvPr>
          <p:cNvPicPr preferRelativeResize="0"/>
          <p:nvPr/>
        </p:nvPicPr>
        <p:blipFill rotWithShape="1">
          <a:blip r:embed="rId3">
            <a:alphaModFix/>
          </a:blip>
          <a:srcRect/>
          <a:stretch/>
        </p:blipFill>
        <p:spPr>
          <a:xfrm>
            <a:off x="0" y="-4"/>
            <a:ext cx="9144003" cy="5143504"/>
          </a:xfrm>
          <a:prstGeom prst="rect">
            <a:avLst/>
          </a:prstGeom>
          <a:noFill/>
          <a:ln>
            <a:noFill/>
          </a:ln>
        </p:spPr>
      </p:pic>
      <p:sp>
        <p:nvSpPr>
          <p:cNvPr id="95" name="Google Shape;95;p20"/>
          <p:cNvSpPr txBox="1">
            <a:spLocks noGrp="1"/>
          </p:cNvSpPr>
          <p:nvPr>
            <p:ph type="title"/>
          </p:nvPr>
        </p:nvSpPr>
        <p:spPr>
          <a:xfrm>
            <a:off x="311700" y="525258"/>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1800" b="1" dirty="0">
                <a:latin typeface="Google Sans Medium" panose="020B0604020202020204" charset="0"/>
                <a:ea typeface="Google Sans Medium" panose="020B0604020202020204" charset="0"/>
                <a:cs typeface="Google Sans Medium" panose="020B0604020202020204" charset="0"/>
              </a:rPr>
              <a:t>Feature 2: Collaborative Multi-Agent Synthesis</a:t>
            </a:r>
            <a:endParaRPr sz="1800" b="1" dirty="0">
              <a:latin typeface="Google Sans Medium" panose="020B0604020202020204" charset="0"/>
              <a:ea typeface="Google Sans Medium" panose="020B0604020202020204" charset="0"/>
              <a:cs typeface="Google Sans Medium" panose="020B0604020202020204" charset="0"/>
            </a:endParaRPr>
          </a:p>
        </p:txBody>
      </p:sp>
      <p:sp>
        <p:nvSpPr>
          <p:cNvPr id="96" name="Google Shape;96;p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97" name="Google Shape;97;p20"/>
          <p:cNvSpPr txBox="1">
            <a:spLocks noGrp="1"/>
          </p:cNvSpPr>
          <p:nvPr>
            <p:ph type="body" idx="2"/>
          </p:nvPr>
        </p:nvSpPr>
        <p:spPr>
          <a:xfrm>
            <a:off x="4727851" y="772331"/>
            <a:ext cx="3999900" cy="3416400"/>
          </a:xfrm>
          <a:prstGeom prst="rect">
            <a:avLst/>
          </a:prstGeom>
        </p:spPr>
        <p:txBody>
          <a:bodyPr spcFirstLastPara="1" wrap="square" lIns="91425" tIns="91425" rIns="91425" bIns="91425" anchor="t" anchorCtr="0">
            <a:noAutofit/>
          </a:bodyPr>
          <a:lstStyle/>
          <a:p>
            <a:pPr marL="457200" lvl="0" indent="-310832" algn="just" rtl="0">
              <a:spcBef>
                <a:spcPts val="0"/>
              </a:spcBef>
              <a:spcAft>
                <a:spcPts val="0"/>
              </a:spcAft>
              <a:buClr>
                <a:srgbClr val="0F1016"/>
              </a:buClr>
              <a:buSzPct val="100000"/>
              <a:buChar char="★"/>
            </a:pPr>
            <a:r>
              <a:rPr lang="en-GB" dirty="0">
                <a:solidFill>
                  <a:srgbClr val="0F1016"/>
                </a:solidFill>
                <a:latin typeface="Google Sans" panose="020B0604020202020204" charset="0"/>
                <a:ea typeface="Google Sans" panose="020B0604020202020204" charset="0"/>
                <a:cs typeface="Google Sans" panose="020B0604020202020204" charset="0"/>
              </a:rPr>
              <a:t>This feature employs a sophisticated team of specialized AI agents that work in concert to thoroughly synthesize and validate incoming data. </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0" algn="just" rtl="0">
              <a:spcBef>
                <a:spcPts val="0"/>
              </a:spcBef>
              <a:spcAft>
                <a:spcPts val="0"/>
              </a:spcAft>
              <a:buNone/>
            </a:pP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0832" algn="just" rtl="0">
              <a:spcBef>
                <a:spcPts val="0"/>
              </a:spcBef>
              <a:spcAft>
                <a:spcPts val="0"/>
              </a:spcAft>
              <a:buClr>
                <a:srgbClr val="0F1016"/>
              </a:buClr>
              <a:buSzPct val="100000"/>
              <a:buChar char="★"/>
            </a:pPr>
            <a:r>
              <a:rPr lang="en-GB" dirty="0">
                <a:solidFill>
                  <a:srgbClr val="0F1016"/>
                </a:solidFill>
                <a:latin typeface="Google Sans" panose="020B0604020202020204" charset="0"/>
                <a:ea typeface="Google Sans" panose="020B0604020202020204" charset="0"/>
                <a:cs typeface="Google Sans" panose="020B0604020202020204" charset="0"/>
              </a:rPr>
              <a:t>These agents cross-reference claims against a multitude of external sources, including public news, professional networks like LinkedIn, and dedicated data intelligence platforms such as </a:t>
            </a:r>
            <a:r>
              <a:rPr lang="en-GB" dirty="0" err="1">
                <a:solidFill>
                  <a:srgbClr val="0F1016"/>
                </a:solidFill>
                <a:latin typeface="Google Sans" panose="020B0604020202020204" charset="0"/>
                <a:ea typeface="Google Sans" panose="020B0604020202020204" charset="0"/>
                <a:cs typeface="Google Sans" panose="020B0604020202020204" charset="0"/>
              </a:rPr>
              <a:t>Tracxn</a:t>
            </a:r>
            <a:r>
              <a:rPr lang="en-GB" dirty="0">
                <a:solidFill>
                  <a:srgbClr val="0F1016"/>
                </a:solidFill>
                <a:latin typeface="Google Sans" panose="020B0604020202020204" charset="0"/>
                <a:ea typeface="Google Sans" panose="020B0604020202020204" charset="0"/>
                <a:cs typeface="Google Sans" panose="020B0604020202020204" charset="0"/>
              </a:rPr>
              <a:t>. </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0" algn="just" rtl="0">
              <a:spcBef>
                <a:spcPts val="0"/>
              </a:spcBef>
              <a:spcAft>
                <a:spcPts val="0"/>
              </a:spcAft>
              <a:buNone/>
            </a:pP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0832" algn="just" rtl="0">
              <a:spcBef>
                <a:spcPts val="0"/>
              </a:spcBef>
              <a:spcAft>
                <a:spcPts val="0"/>
              </a:spcAft>
              <a:buClr>
                <a:srgbClr val="0F1016"/>
              </a:buClr>
              <a:buSzPct val="100000"/>
              <a:buChar char="★"/>
            </a:pPr>
            <a:r>
              <a:rPr lang="en-GB" dirty="0">
                <a:solidFill>
                  <a:srgbClr val="0F1016"/>
                </a:solidFill>
                <a:latin typeface="Google Sans" panose="020B0604020202020204" charset="0"/>
                <a:ea typeface="Google Sans" panose="020B0604020202020204" charset="0"/>
                <a:cs typeface="Google Sans" panose="020B0604020202020204" charset="0"/>
              </a:rPr>
              <a:t>Simultaneously, they benchmark the startup's performance against relevant sector-specific Key Performance Indicators (KPIs), ensuring a robust and well-rounded initial assessment.</a:t>
            </a:r>
            <a:endParaRPr dirty="0">
              <a:solidFill>
                <a:srgbClr val="0F1016"/>
              </a:solidFill>
              <a:latin typeface="Google Sans" panose="020B0604020202020204" charset="0"/>
              <a:ea typeface="Google Sans" panose="020B0604020202020204" charset="0"/>
              <a:cs typeface="Google Sans" panose="020B0604020202020204" charset="0"/>
            </a:endParaRPr>
          </a:p>
        </p:txBody>
      </p:sp>
      <p:pic>
        <p:nvPicPr>
          <p:cNvPr id="98" name="Google Shape;98;p20" title="Gemini_Generated_Image_sxiun9sxiun9sxiu.png"/>
          <p:cNvPicPr preferRelativeResize="0"/>
          <p:nvPr/>
        </p:nvPicPr>
        <p:blipFill>
          <a:blip r:embed="rId4">
            <a:alphaModFix/>
          </a:blip>
          <a:stretch>
            <a:fillRect/>
          </a:stretch>
        </p:blipFill>
        <p:spPr>
          <a:xfrm>
            <a:off x="311700" y="1152475"/>
            <a:ext cx="3999900" cy="3470917"/>
          </a:xfrm>
          <a:prstGeom prst="rect">
            <a:avLst/>
          </a:prstGeom>
          <a:noFill/>
          <a:ln>
            <a:noFill/>
          </a:ln>
        </p:spPr>
      </p:pic>
    </p:spTree>
    <p:extLst>
      <p:ext uri="{BB962C8B-B14F-4D97-AF65-F5344CB8AC3E}">
        <p14:creationId xmlns:p14="http://schemas.microsoft.com/office/powerpoint/2010/main" val="322587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2" name="Google Shape;75;p17" title="hackathon 5 – 2.png">
            <a:extLst>
              <a:ext uri="{FF2B5EF4-FFF2-40B4-BE49-F238E27FC236}">
                <a16:creationId xmlns:a16="http://schemas.microsoft.com/office/drawing/2014/main" id="{632328C5-66C2-02A3-F048-592AFCE664C2}"/>
              </a:ext>
            </a:extLst>
          </p:cNvPr>
          <p:cNvPicPr preferRelativeResize="0"/>
          <p:nvPr/>
        </p:nvPicPr>
        <p:blipFill rotWithShape="1">
          <a:blip r:embed="rId3">
            <a:alphaModFix/>
          </a:blip>
          <a:srcRect/>
          <a:stretch/>
        </p:blipFill>
        <p:spPr>
          <a:xfrm>
            <a:off x="0" y="-4"/>
            <a:ext cx="9144003" cy="5143504"/>
          </a:xfrm>
          <a:prstGeom prst="rect">
            <a:avLst/>
          </a:prstGeom>
          <a:noFill/>
          <a:ln>
            <a:noFill/>
          </a:ln>
        </p:spPr>
      </p:pic>
      <p:sp>
        <p:nvSpPr>
          <p:cNvPr id="103" name="Google Shape;103;p21"/>
          <p:cNvSpPr txBox="1">
            <a:spLocks noGrp="1"/>
          </p:cNvSpPr>
          <p:nvPr>
            <p:ph type="title"/>
          </p:nvPr>
        </p:nvSpPr>
        <p:spPr>
          <a:xfrm>
            <a:off x="311700" y="574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1800" b="1" dirty="0">
                <a:latin typeface="Google Sans Medium" panose="020B0604020202020204" charset="0"/>
                <a:ea typeface="Google Sans Medium" panose="020B0604020202020204" charset="0"/>
                <a:cs typeface="Google Sans Medium" panose="020B0604020202020204" charset="0"/>
              </a:rPr>
              <a:t>Feature 3: AI-Powered Founder Dialogue</a:t>
            </a:r>
            <a:endParaRPr sz="1800" b="1" dirty="0">
              <a:latin typeface="Google Sans Medium" panose="020B0604020202020204" charset="0"/>
              <a:ea typeface="Google Sans Medium" panose="020B0604020202020204" charset="0"/>
              <a:cs typeface="Google Sans Medium" panose="020B0604020202020204" charset="0"/>
            </a:endParaRPr>
          </a:p>
        </p:txBody>
      </p:sp>
      <p:sp>
        <p:nvSpPr>
          <p:cNvPr id="104" name="Google Shape;104;p2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05" name="Google Shape;105;p2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0F1016"/>
              </a:buClr>
              <a:buSzPts val="1400"/>
              <a:buChar char="★"/>
            </a:pPr>
            <a:r>
              <a:rPr lang="en-GB" dirty="0">
                <a:solidFill>
                  <a:srgbClr val="0F1016"/>
                </a:solidFill>
                <a:latin typeface="Google Sans" panose="020B0604020202020204" charset="0"/>
                <a:ea typeface="Google Sans" panose="020B0604020202020204" charset="0"/>
                <a:cs typeface="Google Sans" panose="020B0604020202020204" charset="0"/>
              </a:rPr>
              <a:t>This revolutionary feature leverages a proprietary AI Voice Agent to conduct proactive and structured conversations with founders. </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0" algn="just" rtl="0">
              <a:spcBef>
                <a:spcPts val="0"/>
              </a:spcBef>
              <a:spcAft>
                <a:spcPts val="0"/>
              </a:spcAft>
              <a:buNone/>
            </a:pP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7500" algn="just" rtl="0">
              <a:spcBef>
                <a:spcPts val="0"/>
              </a:spcBef>
              <a:spcAft>
                <a:spcPts val="0"/>
              </a:spcAft>
              <a:buClr>
                <a:srgbClr val="0F1016"/>
              </a:buClr>
              <a:buSzPts val="1400"/>
              <a:buChar char="★"/>
            </a:pPr>
            <a:r>
              <a:rPr lang="en-GB" dirty="0">
                <a:solidFill>
                  <a:srgbClr val="0F1016"/>
                </a:solidFill>
                <a:latin typeface="Google Sans" panose="020B0604020202020204" charset="0"/>
                <a:ea typeface="Google Sans" panose="020B0604020202020204" charset="0"/>
                <a:cs typeface="Google Sans" panose="020B0604020202020204" charset="0"/>
              </a:rPr>
              <a:t>After </a:t>
            </a:r>
            <a:r>
              <a:rPr lang="en-GB" dirty="0" err="1">
                <a:solidFill>
                  <a:srgbClr val="0F1016"/>
                </a:solidFill>
                <a:latin typeface="Google Sans" panose="020B0604020202020204" charset="0"/>
                <a:ea typeface="Google Sans" panose="020B0604020202020204" charset="0"/>
                <a:cs typeface="Google Sans" panose="020B0604020202020204" charset="0"/>
              </a:rPr>
              <a:t>analyzing</a:t>
            </a:r>
            <a:r>
              <a:rPr lang="en-GB" dirty="0">
                <a:solidFill>
                  <a:srgbClr val="0F1016"/>
                </a:solidFill>
                <a:latin typeface="Google Sans" panose="020B0604020202020204" charset="0"/>
                <a:ea typeface="Google Sans" panose="020B0604020202020204" charset="0"/>
                <a:cs typeface="Google Sans" panose="020B0604020202020204" charset="0"/>
              </a:rPr>
              <a:t> initial findings to pinpoint information gaps or ambiguities, the AI autonomously engages the founder in a natural dialogue. </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0" algn="just" rtl="0">
              <a:spcBef>
                <a:spcPts val="0"/>
              </a:spcBef>
              <a:spcAft>
                <a:spcPts val="0"/>
              </a:spcAft>
              <a:buNone/>
            </a:pP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7500" algn="just" rtl="0">
              <a:spcBef>
                <a:spcPts val="0"/>
              </a:spcBef>
              <a:spcAft>
                <a:spcPts val="0"/>
              </a:spcAft>
              <a:buClr>
                <a:srgbClr val="0F1016"/>
              </a:buClr>
              <a:buSzPts val="1400"/>
              <a:buChar char="★"/>
            </a:pPr>
            <a:r>
              <a:rPr lang="en-GB" dirty="0">
                <a:solidFill>
                  <a:srgbClr val="0F1016"/>
                </a:solidFill>
                <a:latin typeface="Google Sans" panose="020B0604020202020204" charset="0"/>
                <a:ea typeface="Google Sans" panose="020B0604020202020204" charset="0"/>
                <a:cs typeface="Google Sans" panose="020B0604020202020204" charset="0"/>
              </a:rPr>
              <a:t>This innovative interaction clarifies details and enriches the data set, effectively automating a critical diligence step that has historically required significant human analyst time.</a:t>
            </a:r>
            <a:endParaRPr dirty="0">
              <a:solidFill>
                <a:srgbClr val="0F1016"/>
              </a:solidFill>
              <a:latin typeface="Google Sans" panose="020B0604020202020204" charset="0"/>
              <a:ea typeface="Google Sans" panose="020B0604020202020204" charset="0"/>
              <a:cs typeface="Google Sans" panose="020B0604020202020204" charset="0"/>
            </a:endParaRPr>
          </a:p>
        </p:txBody>
      </p:sp>
      <p:pic>
        <p:nvPicPr>
          <p:cNvPr id="106" name="Google Shape;106;p21" title="Gemini_Generated_Image_lghhwalghhwalghh.png"/>
          <p:cNvPicPr preferRelativeResize="0"/>
          <p:nvPr/>
        </p:nvPicPr>
        <p:blipFill>
          <a:blip r:embed="rId4">
            <a:alphaModFix/>
          </a:blip>
          <a:stretch>
            <a:fillRect/>
          </a:stretch>
        </p:blipFill>
        <p:spPr>
          <a:xfrm>
            <a:off x="311700" y="1152475"/>
            <a:ext cx="3999900" cy="3509550"/>
          </a:xfrm>
          <a:prstGeom prst="rect">
            <a:avLst/>
          </a:prstGeom>
          <a:noFill/>
          <a:ln>
            <a:noFill/>
          </a:ln>
        </p:spPr>
      </p:pic>
    </p:spTree>
    <p:extLst>
      <p:ext uri="{BB962C8B-B14F-4D97-AF65-F5344CB8AC3E}">
        <p14:creationId xmlns:p14="http://schemas.microsoft.com/office/powerpoint/2010/main" val="3685572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2" name="Google Shape;75;p17" title="hackathon 5 – 2.png">
            <a:extLst>
              <a:ext uri="{FF2B5EF4-FFF2-40B4-BE49-F238E27FC236}">
                <a16:creationId xmlns:a16="http://schemas.microsoft.com/office/drawing/2014/main" id="{BEA110EF-EB61-7ABE-8924-FAE674286A43}"/>
              </a:ext>
            </a:extLst>
          </p:cNvPr>
          <p:cNvPicPr preferRelativeResize="0"/>
          <p:nvPr/>
        </p:nvPicPr>
        <p:blipFill rotWithShape="1">
          <a:blip r:embed="rId3">
            <a:alphaModFix/>
          </a:blip>
          <a:srcRect/>
          <a:stretch/>
        </p:blipFill>
        <p:spPr>
          <a:xfrm>
            <a:off x="0" y="-4"/>
            <a:ext cx="9144003" cy="5143504"/>
          </a:xfrm>
          <a:prstGeom prst="rect">
            <a:avLst/>
          </a:prstGeom>
          <a:noFill/>
          <a:ln>
            <a:noFill/>
          </a:ln>
        </p:spPr>
      </p:pic>
      <p:sp>
        <p:nvSpPr>
          <p:cNvPr id="111" name="Google Shape;111;p22"/>
          <p:cNvSpPr txBox="1">
            <a:spLocks noGrp="1"/>
          </p:cNvSpPr>
          <p:nvPr>
            <p:ph type="title"/>
          </p:nvPr>
        </p:nvSpPr>
        <p:spPr>
          <a:xfrm>
            <a:off x="311700" y="574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1800" b="1" dirty="0">
                <a:latin typeface="Google Sans Medium" panose="020B0604020202020204" charset="0"/>
                <a:ea typeface="Google Sans Medium" panose="020B0604020202020204" charset="0"/>
                <a:cs typeface="Google Sans Medium" panose="020B0604020202020204" charset="0"/>
              </a:rPr>
              <a:t>Feature 4: Dynamic, Multi-Stage Memo Generation</a:t>
            </a:r>
            <a:endParaRPr sz="1800" b="1" dirty="0">
              <a:latin typeface="Google Sans Medium" panose="020B0604020202020204" charset="0"/>
              <a:ea typeface="Google Sans Medium" panose="020B0604020202020204" charset="0"/>
              <a:cs typeface="Google Sans Medium" panose="020B0604020202020204" charset="0"/>
            </a:endParaRPr>
          </a:p>
        </p:txBody>
      </p:sp>
      <p:sp>
        <p:nvSpPr>
          <p:cNvPr id="112" name="Google Shape;112;p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13" name="Google Shape;113;p22"/>
          <p:cNvSpPr txBox="1">
            <a:spLocks noGrp="1"/>
          </p:cNvSpPr>
          <p:nvPr>
            <p:ph type="body" idx="2"/>
          </p:nvPr>
        </p:nvSpPr>
        <p:spPr>
          <a:xfrm>
            <a:off x="4691100" y="991550"/>
            <a:ext cx="4141200" cy="38283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rgbClr val="0F1016"/>
              </a:buClr>
              <a:buSzPts val="1300"/>
              <a:buChar char="★"/>
            </a:pPr>
            <a:r>
              <a:rPr lang="en-GB" dirty="0">
                <a:solidFill>
                  <a:srgbClr val="0F1016"/>
                </a:solidFill>
                <a:latin typeface="Google Sans" panose="020B0604020202020204" charset="0"/>
                <a:ea typeface="Google Sans" panose="020B0604020202020204" charset="0"/>
                <a:cs typeface="Google Sans" panose="020B0604020202020204" charset="0"/>
              </a:rPr>
              <a:t>This feature outlines the intelligent evolution of the startup's evaluation report. The system first produces a "First Memo," a comprehensive initial report based on the synthesized data gathered during the ingestion and multi-agent analysis phase. </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0" algn="just" rtl="0">
              <a:spcBef>
                <a:spcPts val="0"/>
              </a:spcBef>
              <a:spcAft>
                <a:spcPts val="0"/>
              </a:spcAft>
              <a:buNone/>
            </a:pP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1150" algn="just" rtl="0">
              <a:spcBef>
                <a:spcPts val="0"/>
              </a:spcBef>
              <a:spcAft>
                <a:spcPts val="0"/>
              </a:spcAft>
              <a:buClr>
                <a:srgbClr val="0F1016"/>
              </a:buClr>
              <a:buSzPts val="1300"/>
              <a:buChar char="★"/>
            </a:pPr>
            <a:r>
              <a:rPr lang="en-GB" dirty="0">
                <a:solidFill>
                  <a:srgbClr val="0F1016"/>
                </a:solidFill>
                <a:latin typeface="Google Sans" panose="020B0604020202020204" charset="0"/>
                <a:ea typeface="Google Sans" panose="020B0604020202020204" charset="0"/>
                <a:cs typeface="Google Sans" panose="020B0604020202020204" charset="0"/>
              </a:rPr>
              <a:t>Following the interactive AI-powered founder dialogue, the system generates an enriched "Second Memo," which incorporates the newly acquired clarifications and deeper insights</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0" algn="just" rtl="0">
              <a:spcBef>
                <a:spcPts val="0"/>
              </a:spcBef>
              <a:spcAft>
                <a:spcPts val="0"/>
              </a:spcAft>
              <a:buNone/>
            </a:pPr>
            <a:r>
              <a:rPr lang="en-GB" dirty="0">
                <a:solidFill>
                  <a:srgbClr val="0F1016"/>
                </a:solidFill>
                <a:latin typeface="Google Sans" panose="020B0604020202020204" charset="0"/>
                <a:ea typeface="Google Sans" panose="020B0604020202020204" charset="0"/>
                <a:cs typeface="Google Sans" panose="020B0604020202020204" charset="0"/>
              </a:rPr>
              <a:t>. </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1150" algn="just" rtl="0">
              <a:spcBef>
                <a:spcPts val="0"/>
              </a:spcBef>
              <a:spcAft>
                <a:spcPts val="0"/>
              </a:spcAft>
              <a:buClr>
                <a:srgbClr val="0F1016"/>
              </a:buClr>
              <a:buSzPts val="1300"/>
              <a:buChar char="★"/>
            </a:pPr>
            <a:r>
              <a:rPr lang="en-GB" dirty="0">
                <a:solidFill>
                  <a:srgbClr val="0F1016"/>
                </a:solidFill>
                <a:latin typeface="Google Sans" panose="020B0604020202020204" charset="0"/>
                <a:ea typeface="Google Sans" panose="020B0604020202020204" charset="0"/>
                <a:cs typeface="Google Sans" panose="020B0604020202020204" charset="0"/>
              </a:rPr>
              <a:t>This dynamic, multi-stage approach creates a continuously evolving and thoroughly documented diligence trail.</a:t>
            </a:r>
            <a:endParaRPr dirty="0">
              <a:solidFill>
                <a:srgbClr val="0F1016"/>
              </a:solidFill>
              <a:latin typeface="Google Sans" panose="020B0604020202020204" charset="0"/>
              <a:ea typeface="Google Sans" panose="020B0604020202020204" charset="0"/>
              <a:cs typeface="Google Sans" panose="020B0604020202020204" charset="0"/>
            </a:endParaRPr>
          </a:p>
        </p:txBody>
      </p:sp>
      <p:pic>
        <p:nvPicPr>
          <p:cNvPr id="114" name="Google Shape;114;p22" title="Gemini_Generated_Image_womhcowomhcowomh.png"/>
          <p:cNvPicPr preferRelativeResize="0"/>
          <p:nvPr/>
        </p:nvPicPr>
        <p:blipFill>
          <a:blip r:embed="rId4">
            <a:alphaModFix/>
          </a:blip>
          <a:stretch>
            <a:fillRect/>
          </a:stretch>
        </p:blipFill>
        <p:spPr>
          <a:xfrm>
            <a:off x="311700" y="1152475"/>
            <a:ext cx="3999900" cy="3506450"/>
          </a:xfrm>
          <a:prstGeom prst="rect">
            <a:avLst/>
          </a:prstGeom>
          <a:noFill/>
          <a:ln>
            <a:noFill/>
          </a:ln>
        </p:spPr>
      </p:pic>
    </p:spTree>
    <p:extLst>
      <p:ext uri="{BB962C8B-B14F-4D97-AF65-F5344CB8AC3E}">
        <p14:creationId xmlns:p14="http://schemas.microsoft.com/office/powerpoint/2010/main" val="354294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2" name="Google Shape;75;p17" title="hackathon 5 – 2.png">
            <a:extLst>
              <a:ext uri="{FF2B5EF4-FFF2-40B4-BE49-F238E27FC236}">
                <a16:creationId xmlns:a16="http://schemas.microsoft.com/office/drawing/2014/main" id="{7BCD8F65-6DB5-495D-952C-0D0430E27AF6}"/>
              </a:ext>
            </a:extLst>
          </p:cNvPr>
          <p:cNvPicPr preferRelativeResize="0"/>
          <p:nvPr/>
        </p:nvPicPr>
        <p:blipFill rotWithShape="1">
          <a:blip r:embed="rId3">
            <a:alphaModFix/>
          </a:blip>
          <a:srcRect/>
          <a:stretch/>
        </p:blipFill>
        <p:spPr>
          <a:xfrm>
            <a:off x="0" y="-4"/>
            <a:ext cx="9144003" cy="5143504"/>
          </a:xfrm>
          <a:prstGeom prst="rect">
            <a:avLst/>
          </a:prstGeom>
          <a:noFill/>
          <a:ln>
            <a:noFill/>
          </a:ln>
        </p:spPr>
      </p:pic>
      <p:sp>
        <p:nvSpPr>
          <p:cNvPr id="119" name="Google Shape;119;p23"/>
          <p:cNvSpPr txBox="1">
            <a:spLocks noGrp="1"/>
          </p:cNvSpPr>
          <p:nvPr>
            <p:ph type="title"/>
          </p:nvPr>
        </p:nvSpPr>
        <p:spPr>
          <a:xfrm>
            <a:off x="311700" y="521463"/>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1800" b="1" dirty="0">
                <a:latin typeface="Google Sans Medium" panose="020B0604020202020204" charset="0"/>
                <a:ea typeface="Google Sans Medium" panose="020B0604020202020204" charset="0"/>
                <a:cs typeface="Google Sans Medium" panose="020B0604020202020204" charset="0"/>
              </a:rPr>
              <a:t>Feature 5: Personalized Investor Ranking Engine</a:t>
            </a:r>
            <a:endParaRPr sz="1800" b="1" dirty="0">
              <a:latin typeface="Google Sans Medium" panose="020B0604020202020204" charset="0"/>
              <a:ea typeface="Google Sans Medium" panose="020B0604020202020204" charset="0"/>
              <a:cs typeface="Google Sans Medium" panose="020B0604020202020204" charset="0"/>
            </a:endParaRPr>
          </a:p>
        </p:txBody>
      </p:sp>
      <p:sp>
        <p:nvSpPr>
          <p:cNvPr id="120" name="Google Shape;120;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21" name="Google Shape;121;p23"/>
          <p:cNvSpPr txBox="1">
            <a:spLocks noGrp="1"/>
          </p:cNvSpPr>
          <p:nvPr>
            <p:ph type="body" idx="2"/>
          </p:nvPr>
        </p:nvSpPr>
        <p:spPr>
          <a:xfrm>
            <a:off x="4832402" y="972677"/>
            <a:ext cx="4093500" cy="34941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0F1016"/>
              </a:buClr>
              <a:buSzPts val="1300"/>
              <a:buChar char="★"/>
            </a:pPr>
            <a:r>
              <a:rPr lang="en-GB" dirty="0">
                <a:solidFill>
                  <a:srgbClr val="0F1016"/>
                </a:solidFill>
                <a:latin typeface="Google Sans" panose="020B0604020202020204" charset="0"/>
                <a:ea typeface="Google Sans" panose="020B0604020202020204" charset="0"/>
                <a:cs typeface="Google Sans" panose="020B0604020202020204" charset="0"/>
              </a:rPr>
              <a:t>This feature provides investors with a powerful tool to tailor startup evaluations to their specific investment thesis. </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0" algn="just" rtl="0">
              <a:spcBef>
                <a:spcPts val="0"/>
              </a:spcBef>
              <a:spcAft>
                <a:spcPts val="0"/>
              </a:spcAft>
              <a:buNone/>
            </a:pP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1150" algn="just" rtl="0">
              <a:spcBef>
                <a:spcPts val="0"/>
              </a:spcBef>
              <a:spcAft>
                <a:spcPts val="0"/>
              </a:spcAft>
              <a:buClr>
                <a:srgbClr val="0F1016"/>
              </a:buClr>
              <a:buSzPts val="1300"/>
              <a:buChar char="★"/>
            </a:pPr>
            <a:r>
              <a:rPr lang="en-GB" dirty="0">
                <a:solidFill>
                  <a:srgbClr val="0F1016"/>
                </a:solidFill>
                <a:latin typeface="Google Sans" panose="020B0604020202020204" charset="0"/>
                <a:ea typeface="Google Sans" panose="020B0604020202020204" charset="0"/>
                <a:cs typeface="Google Sans" panose="020B0604020202020204" charset="0"/>
              </a:rPr>
              <a:t>Investors can input their unique preferences via a simple weighting system, customizing factors such as "Founder," "Market," and "Sector."</a:t>
            </a: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0" algn="just" rtl="0">
              <a:spcBef>
                <a:spcPts val="0"/>
              </a:spcBef>
              <a:spcAft>
                <a:spcPts val="0"/>
              </a:spcAft>
              <a:buNone/>
            </a:pPr>
            <a:endParaRPr dirty="0">
              <a:solidFill>
                <a:srgbClr val="0F1016"/>
              </a:solidFill>
              <a:latin typeface="Google Sans" panose="020B0604020202020204" charset="0"/>
              <a:ea typeface="Google Sans" panose="020B0604020202020204" charset="0"/>
              <a:cs typeface="Google Sans" panose="020B0604020202020204" charset="0"/>
            </a:endParaRPr>
          </a:p>
          <a:p>
            <a:pPr marL="457200" lvl="0" indent="-311150" algn="just" rtl="0">
              <a:spcBef>
                <a:spcPts val="0"/>
              </a:spcBef>
              <a:spcAft>
                <a:spcPts val="0"/>
              </a:spcAft>
              <a:buClr>
                <a:srgbClr val="0F1016"/>
              </a:buClr>
              <a:buSzPts val="1300"/>
              <a:buChar char="★"/>
            </a:pPr>
            <a:r>
              <a:rPr lang="en-GB" dirty="0">
                <a:solidFill>
                  <a:srgbClr val="0F1016"/>
                </a:solidFill>
                <a:latin typeface="Google Sans" panose="020B0604020202020204" charset="0"/>
                <a:ea typeface="Google Sans" panose="020B0604020202020204" charset="0"/>
                <a:cs typeface="Google Sans" panose="020B0604020202020204" charset="0"/>
              </a:rPr>
              <a:t>The engine then intelligently scores and ranks all thoroughly vetted startups precisely according to these personal criteria, delivering highly relevant and actionable investment recommendations that align perfectly with their strategic priorities.</a:t>
            </a:r>
            <a:endParaRPr dirty="0">
              <a:solidFill>
                <a:srgbClr val="0F1016"/>
              </a:solidFill>
              <a:latin typeface="Google Sans" panose="020B0604020202020204" charset="0"/>
              <a:ea typeface="Google Sans" panose="020B0604020202020204" charset="0"/>
              <a:cs typeface="Google Sans" panose="020B0604020202020204" charset="0"/>
            </a:endParaRPr>
          </a:p>
        </p:txBody>
      </p:sp>
      <p:pic>
        <p:nvPicPr>
          <p:cNvPr id="122" name="Google Shape;122;p23" title="Gemini_Generated_Image_crr9w4crr9w4crr9.png"/>
          <p:cNvPicPr preferRelativeResize="0"/>
          <p:nvPr/>
        </p:nvPicPr>
        <p:blipFill>
          <a:blip r:embed="rId4">
            <a:alphaModFix/>
          </a:blip>
          <a:stretch>
            <a:fillRect/>
          </a:stretch>
        </p:blipFill>
        <p:spPr>
          <a:xfrm>
            <a:off x="311700" y="1113600"/>
            <a:ext cx="3999900" cy="3494149"/>
          </a:xfrm>
          <a:prstGeom prst="rect">
            <a:avLst/>
          </a:prstGeom>
          <a:noFill/>
          <a:ln>
            <a:noFill/>
          </a:ln>
        </p:spPr>
      </p:pic>
    </p:spTree>
    <p:extLst>
      <p:ext uri="{BB962C8B-B14F-4D97-AF65-F5344CB8AC3E}">
        <p14:creationId xmlns:p14="http://schemas.microsoft.com/office/powerpoint/2010/main" val="103690574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785</Words>
  <Application>Microsoft Office PowerPoint</Application>
  <PresentationFormat>On-screen Show (16:9)</PresentationFormat>
  <Paragraphs>53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Google Sans SemiBold</vt:lpstr>
      <vt:lpstr>Google Sans Medium</vt:lpstr>
      <vt:lpstr>Wingdings</vt:lpstr>
      <vt:lpstr>Google Sans</vt:lpstr>
      <vt:lpstr>Simple Light</vt:lpstr>
      <vt:lpstr>PowerPoint Presentation</vt:lpstr>
      <vt:lpstr>PowerPoint Presentation</vt:lpstr>
      <vt:lpstr>PowerPoint Presentation</vt:lpstr>
      <vt:lpstr>PowerPoint Presentation</vt:lpstr>
      <vt:lpstr>Feature 1: Fully Autonomous, Multi-Modal Ingestion</vt:lpstr>
      <vt:lpstr>Feature 2: Collaborative Multi-Agent Synthesis</vt:lpstr>
      <vt:lpstr>Feature 3: AI-Powered Founder Dialogue</vt:lpstr>
      <vt:lpstr>Feature 4: Dynamic, Multi-Stage Memo Generation</vt:lpstr>
      <vt:lpstr>Feature 5: Personalized Investor Ranking Engine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Aswini Kumar Sahu</cp:lastModifiedBy>
  <cp:revision>5</cp:revision>
  <dcterms:modified xsi:type="dcterms:W3CDTF">2025-09-22T14:12:40Z</dcterms:modified>
</cp:coreProperties>
</file>